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</p:sldIdLst>
  <p:sldSz cx="14630400" cy="8229600"/>
  <p:notesSz cx="8229600" cy="14630400"/>
  <p:embeddedFontLst>
    <p:embeddedFont>
      <p:font typeface="Arimo" panose="020B0604020202020204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61FF"/>
    <a:srgbClr val="191B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306B61-AD2F-DC98-0BA3-01A913156FF8}" v="528" dt="2025-03-02T21:28:27.0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6295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F3F02-E36B-EBB9-70DF-DE6B4796B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082DD9-5F83-750C-991A-2F38636861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86A6FA-DE02-9B06-BB42-9484554411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51E186-F20E-ED82-71E9-5F05B967E3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07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F8618-B80F-3E9D-B761-B327F71FE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A35DB6-1447-5D39-C843-DF26A90D26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A55E4D-EA67-D050-26DC-2902832E60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580568-BD53-5C6F-BEF4-1513A9599D6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028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evoice@example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x-on.ru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25245" y="3016448"/>
            <a:ext cx="13962485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8000" dirty="0" err="1">
                <a:solidFill>
                  <a:schemeClr val="bg1"/>
                </a:solidFill>
                <a:latin typeface="Times New Roman"/>
                <a:ea typeface="Syne Bold"/>
                <a:cs typeface="Syne Bold" pitchFamily="34" charset="-120"/>
              </a:rPr>
              <a:t>Phoenixlang</a:t>
            </a:r>
            <a:r>
              <a:rPr lang="en-US" sz="8000" dirty="0">
                <a:solidFill>
                  <a:schemeClr val="bg1"/>
                </a:solidFill>
                <a:latin typeface="Times New Roman"/>
                <a:ea typeface="Syne Bold"/>
                <a:cs typeface="Syne Bold" pitchFamily="34" charset="-120"/>
              </a:rPr>
              <a:t> </a:t>
            </a:r>
            <a:r>
              <a:rPr lang="en-US" sz="8000" dirty="0" err="1">
                <a:solidFill>
                  <a:schemeClr val="bg1"/>
                </a:solidFill>
                <a:latin typeface="Times New Roman"/>
                <a:ea typeface="Syne Bold"/>
                <a:cs typeface="Syne Bold" pitchFamily="34" charset="-120"/>
              </a:rPr>
              <a:t>онлайн</a:t>
            </a:r>
            <a:r>
              <a:rPr lang="en-US" sz="8000" dirty="0">
                <a:solidFill>
                  <a:schemeClr val="bg1"/>
                </a:solidFill>
                <a:latin typeface="Times New Roman"/>
                <a:ea typeface="Syne Bold"/>
                <a:cs typeface="Syne Bold" pitchFamily="34" charset="-120"/>
              </a:rPr>
              <a:t> </a:t>
            </a:r>
            <a:r>
              <a:rPr lang="en-US" sz="8000" dirty="0" err="1">
                <a:solidFill>
                  <a:schemeClr val="bg1"/>
                </a:solidFill>
                <a:latin typeface="Times New Roman"/>
                <a:ea typeface="Syne Bold"/>
                <a:cs typeface="Syne Bold" pitchFamily="34" charset="-120"/>
              </a:rPr>
              <a:t>кинотеатр</a:t>
            </a:r>
            <a:endParaRPr lang="en-US" sz="8000" dirty="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4" name="Text 1"/>
          <p:cNvSpPr/>
          <p:nvPr/>
        </p:nvSpPr>
        <p:spPr>
          <a:xfrm>
            <a:off x="2894030" y="4114800"/>
            <a:ext cx="8917756" cy="3799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Онлайн-кинотеатр с возможностью переозвучки фильмов. Контакты: </a:t>
            </a:r>
            <a:r>
              <a:rPr lang="en-US" sz="1850" u="sng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mari.vas.04@mail.ru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 Инвестор: </a:t>
            </a:r>
            <a:r>
              <a:rPr lang="en-US" sz="1850" u="sng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x-on.ru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ru-RU" sz="1850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ctr">
              <a:lnSpc>
                <a:spcPts val="3000"/>
              </a:lnSpc>
              <a:buNone/>
            </a:pPr>
            <a:endParaRPr lang="ru-RU" sz="1850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ctr">
              <a:lnSpc>
                <a:spcPts val="3000"/>
              </a:lnSpc>
              <a:buNone/>
            </a:pPr>
            <a:r>
              <a:rPr lang="ru-RU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Васильченко Мария  Михайловна (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UX-UI</a:t>
            </a:r>
            <a:r>
              <a:rPr lang="ru-RU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ru-RU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и 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low-code frontend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Calibri" panose="020F0502020204030204"/>
                <a:cs typeface="Calibri" panose="020F0502020204030204"/>
              </a:rPr>
              <a:t> </a:t>
            </a:r>
            <a:r>
              <a:rPr lang="ru-RU" sz="2000" dirty="0">
                <a:solidFill>
                  <a:srgbClr val="8061FF"/>
                </a:solidFill>
              </a:rPr>
              <a:t>@</a:t>
            </a:r>
            <a:r>
              <a:rPr lang="en-GB" sz="2000" dirty="0" err="1">
                <a:solidFill>
                  <a:srgbClr val="8061FF"/>
                </a:solidFill>
              </a:rPr>
              <a:t>MaryPrety</a:t>
            </a:r>
            <a:endParaRPr lang="ru-RU" sz="2000" dirty="0">
              <a:solidFill>
                <a:srgbClr val="8061FF"/>
              </a:solidFill>
            </a:endParaRPr>
          </a:p>
          <a:p>
            <a:pPr marL="0" indent="0" algn="ctr">
              <a:lnSpc>
                <a:spcPts val="3000"/>
              </a:lnSpc>
              <a:buNone/>
            </a:pPr>
            <a:r>
              <a:rPr lang="ru-RU" sz="2000" dirty="0">
                <a:solidFill>
                  <a:schemeClr val="bg1"/>
                </a:solidFill>
              </a:rPr>
              <a:t>Енин Дмитрий Сергеевич </a:t>
            </a:r>
            <a:r>
              <a:rPr lang="en-US" sz="2000" dirty="0">
                <a:solidFill>
                  <a:schemeClr val="bg1"/>
                </a:solidFill>
              </a:rPr>
              <a:t>Project-</a:t>
            </a:r>
            <a:r>
              <a:rPr lang="ru-RU" sz="2000" dirty="0">
                <a:solidFill>
                  <a:schemeClr val="bg1"/>
                </a:solidFill>
              </a:rPr>
              <a:t>менеджер </a:t>
            </a:r>
            <a:r>
              <a:rPr lang="ru-RU" sz="2000" dirty="0">
                <a:solidFill>
                  <a:srgbClr val="8061FF"/>
                </a:solidFill>
              </a:rPr>
              <a:t>@</a:t>
            </a:r>
            <a:r>
              <a:rPr lang="en-GB" sz="2000" dirty="0">
                <a:solidFill>
                  <a:srgbClr val="8061FF"/>
                </a:solidFill>
              </a:rPr>
              <a:t>desperado122</a:t>
            </a:r>
            <a:endParaRPr lang="ru-RU" sz="2000" dirty="0">
              <a:solidFill>
                <a:srgbClr val="8061FF"/>
              </a:solidFill>
            </a:endParaRPr>
          </a:p>
          <a:p>
            <a:pPr algn="ctr">
              <a:lnSpc>
                <a:spcPts val="3000"/>
              </a:lnSpc>
            </a:pPr>
            <a:r>
              <a:rPr lang="ru-RU" sz="2000" dirty="0">
                <a:solidFill>
                  <a:schemeClr val="bg1"/>
                </a:solidFill>
              </a:rPr>
              <a:t>Маркевич Артём Сергеевич  </a:t>
            </a:r>
            <a:r>
              <a:rPr lang="en-GB" sz="2000" dirty="0">
                <a:solidFill>
                  <a:schemeClr val="bg1"/>
                </a:solidFill>
              </a:rPr>
              <a:t>Frontend-</a:t>
            </a:r>
            <a:r>
              <a:rPr lang="ru-RU" sz="2000" dirty="0">
                <a:solidFill>
                  <a:schemeClr val="bg1"/>
                </a:solidFill>
              </a:rPr>
              <a:t>разработчик </a:t>
            </a:r>
            <a:r>
              <a:rPr lang="ru-RU" sz="2000" dirty="0">
                <a:solidFill>
                  <a:srgbClr val="8061FF"/>
                </a:solidFill>
              </a:rPr>
              <a:t>@</a:t>
            </a:r>
            <a:r>
              <a:rPr lang="en-GB" sz="2000" dirty="0">
                <a:solidFill>
                  <a:srgbClr val="8061FF"/>
                </a:solidFill>
              </a:rPr>
              <a:t>KiberYebok2009</a:t>
            </a:r>
            <a:endParaRPr lang="ru-RU" sz="2000" dirty="0">
              <a:solidFill>
                <a:srgbClr val="8061FF"/>
              </a:solidFill>
            </a:endParaRPr>
          </a:p>
          <a:p>
            <a:pPr algn="ctr">
              <a:lnSpc>
                <a:spcPts val="3000"/>
              </a:lnSpc>
            </a:pPr>
            <a:r>
              <a:rPr lang="ru-RU" sz="2000" dirty="0">
                <a:solidFill>
                  <a:schemeClr val="bg1"/>
                </a:solidFill>
              </a:rPr>
              <a:t>Зыбин Евгений  Владимирович </a:t>
            </a:r>
            <a:r>
              <a:rPr lang="en-GB" sz="2000" dirty="0">
                <a:solidFill>
                  <a:schemeClr val="bg1"/>
                </a:solidFill>
              </a:rPr>
              <a:t>DevOps</a:t>
            </a:r>
            <a:r>
              <a:rPr lang="ru-RU" sz="2000" dirty="0">
                <a:solidFill>
                  <a:schemeClr val="bg1"/>
                </a:solidFill>
              </a:rPr>
              <a:t>  </a:t>
            </a:r>
            <a:r>
              <a:rPr lang="ru-RU" sz="2000" dirty="0">
                <a:solidFill>
                  <a:srgbClr val="8061FF"/>
                </a:solidFill>
              </a:rPr>
              <a:t>@</a:t>
            </a:r>
            <a:r>
              <a:rPr lang="en-GB" sz="2000" dirty="0" err="1">
                <a:solidFill>
                  <a:srgbClr val="8061FF"/>
                </a:solidFill>
              </a:rPr>
              <a:t>EvgenDssar</a:t>
            </a:r>
            <a:endParaRPr lang="ru-RU" sz="2000" dirty="0">
              <a:solidFill>
                <a:srgbClr val="8061FF"/>
              </a:solidFill>
            </a:endParaRPr>
          </a:p>
          <a:p>
            <a:pPr algn="ctr">
              <a:lnSpc>
                <a:spcPts val="3000"/>
              </a:lnSpc>
            </a:pPr>
            <a:r>
              <a:rPr lang="ru-RU" sz="2000" dirty="0">
                <a:solidFill>
                  <a:schemeClr val="bg1"/>
                </a:solidFill>
              </a:rPr>
              <a:t>Шипунов Денис Алексеевич  </a:t>
            </a:r>
            <a:r>
              <a:rPr lang="en-GB" sz="2000" dirty="0">
                <a:solidFill>
                  <a:schemeClr val="bg1"/>
                </a:solidFill>
              </a:rPr>
              <a:t>Backend-</a:t>
            </a:r>
            <a:r>
              <a:rPr lang="ru-RU" sz="2000" dirty="0">
                <a:solidFill>
                  <a:schemeClr val="bg1"/>
                </a:solidFill>
              </a:rPr>
              <a:t>разработчик </a:t>
            </a:r>
            <a:r>
              <a:rPr lang="ru-RU" sz="2000" dirty="0">
                <a:solidFill>
                  <a:srgbClr val="8061FF"/>
                </a:solidFill>
              </a:rPr>
              <a:t>@</a:t>
            </a:r>
            <a:r>
              <a:rPr lang="en-GB" sz="2000" dirty="0">
                <a:solidFill>
                  <a:srgbClr val="8061FF"/>
                </a:solidFill>
              </a:rPr>
              <a:t>Linia12</a:t>
            </a:r>
            <a:endParaRPr lang="ru-RU" sz="2000" dirty="0">
              <a:solidFill>
                <a:srgbClr val="8061FF"/>
              </a:solidFill>
            </a:endParaRPr>
          </a:p>
          <a:p>
            <a:pPr algn="ctr">
              <a:lnSpc>
                <a:spcPts val="3000"/>
              </a:lnSpc>
            </a:pPr>
            <a:endParaRPr lang="ru-RU" sz="2000" dirty="0">
              <a:solidFill>
                <a:schemeClr val="bg1"/>
              </a:solidFill>
            </a:endParaRPr>
          </a:p>
          <a:p>
            <a:pPr algn="ctr">
              <a:lnSpc>
                <a:spcPts val="3000"/>
              </a:lnSpc>
            </a:pPr>
            <a:endParaRPr lang="ru-RU" sz="2000" dirty="0">
              <a:solidFill>
                <a:schemeClr val="bg1"/>
              </a:solidFill>
            </a:endParaRPr>
          </a:p>
          <a:p>
            <a:pPr algn="ctr">
              <a:lnSpc>
                <a:spcPts val="3000"/>
              </a:lnSpc>
            </a:pPr>
            <a:endParaRPr lang="ru-RU" sz="2000" dirty="0">
              <a:solidFill>
                <a:srgbClr val="8061FF"/>
              </a:solidFill>
            </a:endParaRPr>
          </a:p>
          <a:p>
            <a:pPr algn="ctr">
              <a:lnSpc>
                <a:spcPts val="3000"/>
              </a:lnSpc>
            </a:pPr>
            <a:endParaRPr lang="ru-RU" sz="2000" dirty="0">
              <a:solidFill>
                <a:srgbClr val="8061FF"/>
              </a:solidFill>
            </a:endParaRPr>
          </a:p>
          <a:p>
            <a:pPr marL="0" indent="0" algn="ctr">
              <a:lnSpc>
                <a:spcPts val="3000"/>
              </a:lnSpc>
              <a:buNone/>
            </a:pPr>
            <a:endParaRPr lang="ru-RU" sz="2000" dirty="0">
              <a:solidFill>
                <a:schemeClr val="bg1"/>
              </a:solidFill>
            </a:endParaRPr>
          </a:p>
          <a:p>
            <a:pPr marL="0" indent="0" algn="ctr">
              <a:lnSpc>
                <a:spcPts val="3000"/>
              </a:lnSpc>
              <a:buNone/>
            </a:pPr>
            <a:endParaRPr lang="en-US" sz="1850" dirty="0">
              <a:solidFill>
                <a:srgbClr val="D9E1FF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614707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Маркетинг и продвижение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Каналы привлечения клиентов: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61476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sz="2400" dirty="0">
                <a:solidFill>
                  <a:schemeClr val="bg1"/>
                </a:solidFill>
              </a:rPr>
              <a:t>Ключевые метрики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57080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ru-RU" sz="2000" dirty="0">
                <a:solidFill>
                  <a:schemeClr val="bg1"/>
                </a:solidFill>
              </a:rPr>
              <a:t>DAU (ежедневные активные пользователи): ≥ 50.</a:t>
            </a:r>
          </a:p>
          <a:p>
            <a:r>
              <a:rPr lang="ru-RU" sz="2000" dirty="0">
                <a:solidFill>
                  <a:schemeClr val="bg1"/>
                </a:solidFill>
              </a:rPr>
              <a:t>MAU (ежемесячные активные пользователи): ≥ 200.</a:t>
            </a:r>
          </a:p>
          <a:p>
            <a:r>
              <a:rPr lang="ru-RU" sz="2000" dirty="0" err="1">
                <a:solidFill>
                  <a:schemeClr val="bg1"/>
                </a:solidFill>
              </a:rPr>
              <a:t>Conversion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to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paid</a:t>
            </a:r>
            <a:r>
              <a:rPr lang="ru-RU" sz="2000" dirty="0">
                <a:solidFill>
                  <a:schemeClr val="bg1"/>
                </a:solidFill>
              </a:rPr>
              <a:t> (%): ≥ 10%.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3F8FEA-F4F9-D845-7E29-FF1966941342}"/>
              </a:ext>
            </a:extLst>
          </p:cNvPr>
          <p:cNvSpPr txBox="1"/>
          <p:nvPr/>
        </p:nvSpPr>
        <p:spPr>
          <a:xfrm>
            <a:off x="830104" y="4680657"/>
            <a:ext cx="437403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D1D5DB"/>
                </a:solidFill>
                <a:effectLst/>
                <a:latin typeface="ui-sans-serif"/>
              </a:rPr>
              <a:t>Социальные сети (VK: челленджи и конкурсы, бюджет 12,000 ₽/мес.).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D1D5DB"/>
                </a:solidFill>
                <a:effectLst/>
                <a:latin typeface="ui-sans-serif"/>
              </a:rPr>
              <a:t>Партнерства с образовательными платформами (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ui-sans-serif"/>
              </a:rPr>
              <a:t>Skillbox</a:t>
            </a:r>
            <a:r>
              <a:rPr lang="ru-RU" b="0" i="0" dirty="0">
                <a:solidFill>
                  <a:srgbClr val="D1D5DB"/>
                </a:solidFill>
                <a:effectLst/>
                <a:latin typeface="ui-sans-serif"/>
              </a:rPr>
              <a:t>,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ui-sans-serif"/>
              </a:rPr>
              <a:t>GeekBrains</a:t>
            </a:r>
            <a:r>
              <a:rPr lang="ru-RU" b="0" i="0" dirty="0">
                <a:solidFill>
                  <a:srgbClr val="D1D5DB"/>
                </a:solidFill>
                <a:effectLst/>
                <a:latin typeface="ui-sans-serif"/>
              </a:rPr>
              <a:t>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rgbClr val="D1D5DB"/>
                </a:solidFill>
                <a:effectLst/>
                <a:latin typeface="ui-sans-serif"/>
              </a:rPr>
              <a:t>Тестирование с видеостудиями.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alphaModFix amt="7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5000"/>
                    </a14:imgEffect>
                  </a14:imgLayer>
                </a14:imgProps>
              </a:ext>
            </a:extLst>
          </a:blip>
          <a:srcRect l="1698"/>
          <a:stretch/>
        </p:blipFill>
        <p:spPr>
          <a:xfrm>
            <a:off x="9237133" y="0"/>
            <a:ext cx="5393268" cy="82296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 0"/>
          <p:cNvSpPr/>
          <p:nvPr/>
        </p:nvSpPr>
        <p:spPr>
          <a:xfrm>
            <a:off x="837724" y="92880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Ключевые выводы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26099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041083" y="2361248"/>
            <a:ext cx="13180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22609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Проблема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2756535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Дорогая озвучка и перевод видео.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837724" y="3648075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9" name="Text 6"/>
          <p:cNvSpPr/>
          <p:nvPr/>
        </p:nvSpPr>
        <p:spPr>
          <a:xfrm>
            <a:off x="1001554" y="3748326"/>
            <a:ext cx="21086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615559" y="36480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Решение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615559" y="414361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Платформа с переозвучкой и липсинком.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03515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3" name="Text 10"/>
          <p:cNvSpPr/>
          <p:nvPr/>
        </p:nvSpPr>
        <p:spPr>
          <a:xfrm>
            <a:off x="998577" y="5135404"/>
            <a:ext cx="21669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03515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Аудитория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5530691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Подростки, студии, организации.</a:t>
            </a:r>
            <a:endParaRPr lang="en-US" sz="1850" dirty="0"/>
          </a:p>
        </p:txBody>
      </p:sp>
      <p:sp>
        <p:nvSpPr>
          <p:cNvPr id="16" name="Shape 13"/>
          <p:cNvSpPr/>
          <p:nvPr/>
        </p:nvSpPr>
        <p:spPr>
          <a:xfrm>
            <a:off x="837724" y="642223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7" name="Text 14"/>
          <p:cNvSpPr/>
          <p:nvPr/>
        </p:nvSpPr>
        <p:spPr>
          <a:xfrm>
            <a:off x="986790" y="6522482"/>
            <a:ext cx="24026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615559" y="64222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Финансы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615559" y="691776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Выход в плюс через 3 месяца.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F5B50947-91B5-A87F-AA55-95C80D75B9E0}"/>
              </a:ext>
            </a:extLst>
          </p:cNvPr>
          <p:cNvSpPr/>
          <p:nvPr/>
        </p:nvSpPr>
        <p:spPr>
          <a:xfrm>
            <a:off x="3327398" y="4538133"/>
            <a:ext cx="2108200" cy="1811866"/>
          </a:xfrm>
          <a:prstGeom prst="roundRect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dirty="0">
                <a:ea typeface="Calibri"/>
                <a:cs typeface="Calibri"/>
              </a:rPr>
              <a:t>Привлечь инвестиции для масштабирования проекта.</a:t>
            </a:r>
            <a:endParaRPr lang="ru-RU" dirty="0"/>
          </a:p>
        </p:txBody>
      </p:sp>
      <p:sp>
        <p:nvSpPr>
          <p:cNvPr id="8" name="Стрелка: вправо 7">
            <a:extLst>
              <a:ext uri="{FF2B5EF4-FFF2-40B4-BE49-F238E27FC236}">
                <a16:creationId xmlns:a16="http://schemas.microsoft.com/office/drawing/2014/main" id="{0B7E79C8-9C89-A860-34AB-4CDF286C93CC}"/>
              </a:ext>
            </a:extLst>
          </p:cNvPr>
          <p:cNvSpPr/>
          <p:nvPr/>
        </p:nvSpPr>
        <p:spPr>
          <a:xfrm>
            <a:off x="4148666" y="5020732"/>
            <a:ext cx="1075266" cy="702733"/>
          </a:xfrm>
          <a:prstGeom prst="rightArrow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07C0EBEC-E695-CA31-7CFB-BFD4AD5F641E}"/>
              </a:ext>
            </a:extLst>
          </p:cNvPr>
          <p:cNvSpPr/>
          <p:nvPr/>
        </p:nvSpPr>
        <p:spPr>
          <a:xfrm>
            <a:off x="3327399" y="4538133"/>
            <a:ext cx="2108200" cy="1811866"/>
          </a:xfrm>
          <a:prstGeom prst="roundRect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dirty="0">
                <a:ea typeface="Calibri"/>
                <a:cs typeface="Calibri"/>
              </a:rPr>
              <a:t>Провести тестирование на 50-ти пользователях</a:t>
            </a:r>
            <a:endParaRPr lang="ru-RU" dirty="0"/>
          </a:p>
        </p:txBody>
      </p:sp>
      <p:sp>
        <p:nvSpPr>
          <p:cNvPr id="6" name="Стрелка: вправо 5">
            <a:extLst>
              <a:ext uri="{FF2B5EF4-FFF2-40B4-BE49-F238E27FC236}">
                <a16:creationId xmlns:a16="http://schemas.microsoft.com/office/drawing/2014/main" id="{CF3924D6-F1C1-7DEC-3987-EB510760EEA1}"/>
              </a:ext>
            </a:extLst>
          </p:cNvPr>
          <p:cNvSpPr/>
          <p:nvPr/>
        </p:nvSpPr>
        <p:spPr>
          <a:xfrm>
            <a:off x="4148666" y="5020733"/>
            <a:ext cx="1075266" cy="702733"/>
          </a:xfrm>
          <a:prstGeom prst="rightArrow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841F8B52-DB01-6441-14BF-1086784AC636}"/>
              </a:ext>
            </a:extLst>
          </p:cNvPr>
          <p:cNvSpPr/>
          <p:nvPr/>
        </p:nvSpPr>
        <p:spPr>
          <a:xfrm>
            <a:off x="3310466" y="4529666"/>
            <a:ext cx="2108200" cy="1811866"/>
          </a:xfrm>
          <a:prstGeom prst="roundRect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ea typeface="Calibri"/>
                <a:cs typeface="Calibri"/>
              </a:rPr>
              <a:t>Запуск MVP через 2 месяца работы нашего ресурса.</a:t>
            </a:r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1664A9-D850-5143-1C59-257AA1A78C36}"/>
              </a:ext>
            </a:extLst>
          </p:cNvPr>
          <p:cNvSpPr txBox="1"/>
          <p:nvPr/>
        </p:nvSpPr>
        <p:spPr>
          <a:xfrm>
            <a:off x="558800" y="1278467"/>
            <a:ext cx="13512799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9600" b="1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Дальнейшие шаги</a:t>
            </a:r>
            <a:endParaRPr lang="ru-RU" sz="96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63316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C38A0BFA-15FF-25FB-51D0-238F4FA1D450}"/>
              </a:ext>
            </a:extLst>
          </p:cNvPr>
          <p:cNvSpPr/>
          <p:nvPr/>
        </p:nvSpPr>
        <p:spPr>
          <a:xfrm>
            <a:off x="3344332" y="4495800"/>
            <a:ext cx="2108200" cy="1811866"/>
          </a:xfrm>
          <a:prstGeom prst="roundRect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dirty="0">
                <a:ea typeface="Calibri"/>
                <a:cs typeface="Calibri"/>
              </a:rPr>
              <a:t>Привлечь инвестиции для масштабирования проекта.</a:t>
            </a:r>
            <a:endParaRPr lang="ru-RU" dirty="0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3F373205-C4DC-4DE8-3BAC-1E1484C47E79}"/>
              </a:ext>
            </a:extLst>
          </p:cNvPr>
          <p:cNvSpPr/>
          <p:nvPr/>
        </p:nvSpPr>
        <p:spPr>
          <a:xfrm>
            <a:off x="4165600" y="4978399"/>
            <a:ext cx="1075266" cy="702733"/>
          </a:xfrm>
          <a:prstGeom prst="rightArrow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F7799168-F72E-77C0-E6B3-9F736BA15CA5}"/>
              </a:ext>
            </a:extLst>
          </p:cNvPr>
          <p:cNvSpPr/>
          <p:nvPr/>
        </p:nvSpPr>
        <p:spPr>
          <a:xfrm>
            <a:off x="6832600" y="4487333"/>
            <a:ext cx="2108200" cy="1811866"/>
          </a:xfrm>
          <a:prstGeom prst="roundRect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dirty="0">
                <a:ea typeface="Calibri"/>
                <a:cs typeface="Calibri"/>
              </a:rPr>
              <a:t>Провести тестирование на 50-ти пользователях</a:t>
            </a:r>
            <a:endParaRPr lang="ru-RU" dirty="0"/>
          </a:p>
        </p:txBody>
      </p:sp>
      <p:sp>
        <p:nvSpPr>
          <p:cNvPr id="9" name="Стрелка: вправо 8">
            <a:extLst>
              <a:ext uri="{FF2B5EF4-FFF2-40B4-BE49-F238E27FC236}">
                <a16:creationId xmlns:a16="http://schemas.microsoft.com/office/drawing/2014/main" id="{D8C26065-E1E4-2CEF-8F8F-10319C837810}"/>
              </a:ext>
            </a:extLst>
          </p:cNvPr>
          <p:cNvSpPr/>
          <p:nvPr/>
        </p:nvSpPr>
        <p:spPr>
          <a:xfrm>
            <a:off x="5596467" y="4978400"/>
            <a:ext cx="1075266" cy="702733"/>
          </a:xfrm>
          <a:prstGeom prst="rightArrow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C2B3B691-362F-5822-C2C9-6F745097C10C}"/>
              </a:ext>
            </a:extLst>
          </p:cNvPr>
          <p:cNvSpPr/>
          <p:nvPr/>
        </p:nvSpPr>
        <p:spPr>
          <a:xfrm>
            <a:off x="3327400" y="4487333"/>
            <a:ext cx="2108200" cy="1811866"/>
          </a:xfrm>
          <a:prstGeom prst="roundRect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ea typeface="Calibri"/>
                <a:cs typeface="Calibri"/>
              </a:rPr>
              <a:t>Запуск MVP через 2 месяца работы нашего ресурса.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0F6057-513A-8367-28FE-833F98462FD0}"/>
              </a:ext>
            </a:extLst>
          </p:cNvPr>
          <p:cNvSpPr txBox="1"/>
          <p:nvPr/>
        </p:nvSpPr>
        <p:spPr>
          <a:xfrm>
            <a:off x="558800" y="821267"/>
            <a:ext cx="13512799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9600" b="1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Дальнейшие шаги</a:t>
            </a:r>
            <a:endParaRPr lang="ru-RU" sz="96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97288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96A836AB-8ECC-A304-8024-ED242294E03E}"/>
              </a:ext>
            </a:extLst>
          </p:cNvPr>
          <p:cNvSpPr/>
          <p:nvPr/>
        </p:nvSpPr>
        <p:spPr>
          <a:xfrm>
            <a:off x="9550399" y="4631267"/>
            <a:ext cx="2108200" cy="1811866"/>
          </a:xfrm>
          <a:prstGeom prst="roundRect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dirty="0">
                <a:ea typeface="Calibri"/>
                <a:cs typeface="Calibri"/>
              </a:rPr>
              <a:t>Привлечь инвестиции для масштабирования проекта.</a:t>
            </a:r>
            <a:endParaRPr lang="ru-RU" dirty="0"/>
          </a:p>
        </p:txBody>
      </p:sp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C57A606A-ABBE-427F-43B2-248FB8DF433E}"/>
              </a:ext>
            </a:extLst>
          </p:cNvPr>
          <p:cNvSpPr/>
          <p:nvPr/>
        </p:nvSpPr>
        <p:spPr>
          <a:xfrm>
            <a:off x="8297333" y="5122333"/>
            <a:ext cx="1075266" cy="702733"/>
          </a:xfrm>
          <a:prstGeom prst="rightArrow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84042F60-6B07-4480-5B25-FD6DAF8D6A78}"/>
              </a:ext>
            </a:extLst>
          </p:cNvPr>
          <p:cNvSpPr/>
          <p:nvPr/>
        </p:nvSpPr>
        <p:spPr>
          <a:xfrm>
            <a:off x="6045200" y="4631267"/>
            <a:ext cx="2108200" cy="1811866"/>
          </a:xfrm>
          <a:prstGeom prst="roundRect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dirty="0">
                <a:ea typeface="Calibri"/>
                <a:cs typeface="Calibri"/>
              </a:rPr>
              <a:t>Провести тестирование на 50-ти пользователях</a:t>
            </a:r>
            <a:endParaRPr lang="ru-RU" dirty="0"/>
          </a:p>
        </p:txBody>
      </p:sp>
      <p:sp>
        <p:nvSpPr>
          <p:cNvPr id="9" name="Стрелка: вправо 8">
            <a:extLst>
              <a:ext uri="{FF2B5EF4-FFF2-40B4-BE49-F238E27FC236}">
                <a16:creationId xmlns:a16="http://schemas.microsoft.com/office/drawing/2014/main" id="{58A8541E-6BBB-A8DE-6F16-DCBA13818F1F}"/>
              </a:ext>
            </a:extLst>
          </p:cNvPr>
          <p:cNvSpPr/>
          <p:nvPr/>
        </p:nvSpPr>
        <p:spPr>
          <a:xfrm>
            <a:off x="4809067" y="5122334"/>
            <a:ext cx="1075266" cy="702733"/>
          </a:xfrm>
          <a:prstGeom prst="rightArrow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67FA8366-83FB-D6C9-0F3A-808520556ED3}"/>
              </a:ext>
            </a:extLst>
          </p:cNvPr>
          <p:cNvSpPr/>
          <p:nvPr/>
        </p:nvSpPr>
        <p:spPr>
          <a:xfrm>
            <a:off x="2540000" y="4631267"/>
            <a:ext cx="2108200" cy="1811866"/>
          </a:xfrm>
          <a:prstGeom prst="roundRect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ea typeface="Calibri"/>
                <a:cs typeface="Calibri"/>
              </a:rPr>
              <a:t>Запуск MVP через 2 месяца работы нашего ресурса.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DA7AEC-D4C5-7250-70B7-5D85520A809F}"/>
              </a:ext>
            </a:extLst>
          </p:cNvPr>
          <p:cNvSpPr txBox="1"/>
          <p:nvPr/>
        </p:nvSpPr>
        <p:spPr>
          <a:xfrm>
            <a:off x="558800" y="965201"/>
            <a:ext cx="13512799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9600" b="1" dirty="0">
                <a:solidFill>
                  <a:schemeClr val="bg1"/>
                </a:solidFill>
                <a:latin typeface="Times New Roman"/>
                <a:ea typeface="Calibri"/>
                <a:cs typeface="Calibri"/>
              </a:rPr>
              <a:t>Дальнейшие шаги</a:t>
            </a:r>
            <a:endParaRPr lang="ru-RU" sz="9600">
              <a:solidFill>
                <a:schemeClr val="bg1"/>
              </a:solidFill>
              <a:latin typeface="Times New Roman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3879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D0717-5B7B-D11C-AA9D-2BD0B4AEE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6FD8D057-DFBF-FCCD-E5D6-5B93BF8B73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8F59CCC1-3547-BCB7-C7F8-6AE2EBDACB0A}"/>
              </a:ext>
            </a:extLst>
          </p:cNvPr>
          <p:cNvSpPr/>
          <p:nvPr/>
        </p:nvSpPr>
        <p:spPr>
          <a:xfrm>
            <a:off x="6324124" y="180105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Прогнозы на 2–3 года</a:t>
            </a:r>
            <a:endParaRPr lang="en-US" sz="440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5E99C75F-B995-A5C6-BC08-744E6E417B55}"/>
              </a:ext>
            </a:extLst>
          </p:cNvPr>
          <p:cNvSpPr/>
          <p:nvPr/>
        </p:nvSpPr>
        <p:spPr>
          <a:xfrm>
            <a:off x="6324124" y="3665815"/>
            <a:ext cx="22501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Revenue</a:t>
            </a:r>
            <a:endParaRPr lang="en-US" sz="22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4C017B29-FDEE-A451-0DF0-438622185EEB}"/>
              </a:ext>
            </a:extLst>
          </p:cNvPr>
          <p:cNvSpPr/>
          <p:nvPr/>
        </p:nvSpPr>
        <p:spPr>
          <a:xfrm>
            <a:off x="6324124" y="4513302"/>
            <a:ext cx="2250162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ru-RU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5 млн ₽/год (год 1), 15 млн ₽/год (год 2), 30 млн ₽/год (год 3).</a:t>
            </a:r>
            <a:endParaRPr lang="en-US" sz="185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C705D12A-2076-2294-96A0-EB88218A5589}"/>
              </a:ext>
            </a:extLst>
          </p:cNvPr>
          <p:cNvSpPr/>
          <p:nvPr/>
        </p:nvSpPr>
        <p:spPr>
          <a:xfrm>
            <a:off x="8933259" y="3665815"/>
            <a:ext cx="22501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Expenses</a:t>
            </a:r>
            <a:endParaRPr lang="en-US" sz="22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AAE56365-6413-75B9-96C0-EE42BECB12B5}"/>
              </a:ext>
            </a:extLst>
          </p:cNvPr>
          <p:cNvSpPr/>
          <p:nvPr/>
        </p:nvSpPr>
        <p:spPr>
          <a:xfrm>
            <a:off x="8933259" y="4513302"/>
            <a:ext cx="22501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ru-RU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3 млн ₽/год (фиксированные затраты).</a:t>
            </a:r>
            <a:endParaRPr lang="en-US" sz="1850" dirty="0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74EEE569-41C0-9AF3-B4CE-44734407CAE5}"/>
              </a:ext>
            </a:extLst>
          </p:cNvPr>
          <p:cNvSpPr/>
          <p:nvPr/>
        </p:nvSpPr>
        <p:spPr>
          <a:xfrm>
            <a:off x="11542395" y="3665934"/>
            <a:ext cx="225028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Прибыль</a:t>
            </a:r>
            <a:endParaRPr lang="en-US" sz="22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A9C853F9-A38D-A97F-CCE0-CFFA1F8E140A}"/>
              </a:ext>
            </a:extLst>
          </p:cNvPr>
          <p:cNvSpPr/>
          <p:nvPr/>
        </p:nvSpPr>
        <p:spPr>
          <a:xfrm>
            <a:off x="11542395" y="4513421"/>
            <a:ext cx="2250281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ru-RU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 млн ₽/год (год 1), 12 млн ₽/год (год 2), 27 млн ₽/год (год 3).</a:t>
            </a:r>
            <a:endParaRPr lang="en-US" sz="1850" dirty="0"/>
          </a:p>
        </p:txBody>
      </p:sp>
    </p:spTree>
    <p:extLst>
      <p:ext uri="{BB962C8B-B14F-4D97-AF65-F5344CB8AC3E}">
        <p14:creationId xmlns:p14="http://schemas.microsoft.com/office/powerpoint/2010/main" val="2123967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413801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Суть проблемы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47020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041083" y="5602631"/>
            <a:ext cx="13180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5470208"/>
            <a:ext cx="3380899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Трудности создателей контента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6317694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Создание мультиязычного контента затруднено.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5773" y="547020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9" name="Text 6"/>
          <p:cNvSpPr/>
          <p:nvPr/>
        </p:nvSpPr>
        <p:spPr>
          <a:xfrm>
            <a:off x="5399603" y="5594164"/>
            <a:ext cx="21086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013609" y="54702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Подростки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013609" y="5965746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Хотят экспериментировать, но бюджет ограничен.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3823" y="547020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3" name="Text 10"/>
          <p:cNvSpPr/>
          <p:nvPr/>
        </p:nvSpPr>
        <p:spPr>
          <a:xfrm>
            <a:off x="9794677" y="5594164"/>
            <a:ext cx="21669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411658" y="54702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Малые студии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11658" y="5965746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Не могут позволить себе дорогую озвучку.</a:t>
            </a:r>
            <a:endParaRPr lang="en-US" sz="1850" dirty="0"/>
          </a:p>
        </p:txBody>
      </p:sp>
      <p:pic>
        <p:nvPicPr>
          <p:cNvPr id="2050" name="Picture 2" descr="Бизнесмен, вытягивающий блок из башни Дженга">
            <a:extLst>
              <a:ext uri="{FF2B5EF4-FFF2-40B4-BE49-F238E27FC236}">
                <a16:creationId xmlns:a16="http://schemas.microsoft.com/office/drawing/2014/main" id="{1A806066-CD5A-CF4E-A908-D22A9B1E7B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t="30110" b="30110"/>
          <a:stretch/>
        </p:blipFill>
        <p:spPr bwMode="auto">
          <a:xfrm>
            <a:off x="0" y="-4713"/>
            <a:ext cx="14630400" cy="3879129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DF82C47F-8F0C-2848-11FB-632512803644}"/>
              </a:ext>
            </a:extLst>
          </p:cNvPr>
          <p:cNvSpPr/>
          <p:nvPr/>
        </p:nvSpPr>
        <p:spPr>
          <a:xfrm>
            <a:off x="1151467" y="3530600"/>
            <a:ext cx="2142066" cy="2514600"/>
          </a:xfrm>
          <a:prstGeom prst="roundRect">
            <a:avLst/>
          </a:prstGeom>
          <a:solidFill>
            <a:srgbClr val="191B6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72A7F7C0-2061-BD9A-8959-22E7547DB05E}"/>
              </a:ext>
            </a:extLst>
          </p:cNvPr>
          <p:cNvSpPr/>
          <p:nvPr/>
        </p:nvSpPr>
        <p:spPr>
          <a:xfrm>
            <a:off x="6189133" y="3530600"/>
            <a:ext cx="2142066" cy="2514600"/>
          </a:xfrm>
          <a:prstGeom prst="roundRect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CF1C936-62AE-C133-0A7A-1D5BEBFAB404}"/>
              </a:ext>
            </a:extLst>
          </p:cNvPr>
          <p:cNvSpPr/>
          <p:nvPr/>
        </p:nvSpPr>
        <p:spPr>
          <a:xfrm>
            <a:off x="11192932" y="3547533"/>
            <a:ext cx="2142066" cy="2514600"/>
          </a:xfrm>
          <a:prstGeom prst="roundRect">
            <a:avLst/>
          </a:prstGeom>
          <a:solidFill>
            <a:srgbClr val="191B6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 0"/>
          <p:cNvSpPr/>
          <p:nvPr/>
        </p:nvSpPr>
        <p:spPr>
          <a:xfrm>
            <a:off x="4497593" y="63625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Анализ аналогов</a:t>
            </a:r>
            <a:endParaRPr lang="en-US" sz="44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3" name="Text 1"/>
          <p:cNvSpPr/>
          <p:nvPr/>
        </p:nvSpPr>
        <p:spPr>
          <a:xfrm>
            <a:off x="1153260" y="3682695"/>
            <a:ext cx="20795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b="1" dirty="0">
                <a:solidFill>
                  <a:srgbClr val="FFFFFF"/>
                </a:solidFill>
                <a:latin typeface="Syne Bold" pitchFamily="34" charset="0"/>
                <a:ea typeface="Syne Bold"/>
                <a:cs typeface="Syne Bold" pitchFamily="34" charset="-120"/>
              </a:rPr>
              <a:t>Descript</a:t>
            </a:r>
            <a:endParaRPr lang="en-US">
              <a:ea typeface="Syne Bold"/>
              <a:cs typeface="Calibri" panose="020F0502020204030204"/>
            </a:endParaRPr>
          </a:p>
        </p:txBody>
      </p:sp>
      <p:sp>
        <p:nvSpPr>
          <p:cNvPr id="4" name="Text 2"/>
          <p:cNvSpPr/>
          <p:nvPr/>
        </p:nvSpPr>
        <p:spPr>
          <a:xfrm>
            <a:off x="1271794" y="4214693"/>
            <a:ext cx="1896586" cy="1671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/>
                <a:ea typeface="Arimo"/>
                <a:cs typeface="Arimo"/>
              </a:rPr>
              <a:t>Текст-ту-спич, 1,200–3,000 ₽/мес. Нет липсинка.</a:t>
            </a:r>
            <a:endParaRPr lang="en-US" sz="1400">
              <a:latin typeface="Arimo"/>
              <a:ea typeface="Arimo"/>
              <a:cs typeface="Arimo"/>
            </a:endParaRPr>
          </a:p>
        </p:txBody>
      </p:sp>
      <p:sp>
        <p:nvSpPr>
          <p:cNvPr id="5" name="Text 3"/>
          <p:cNvSpPr/>
          <p:nvPr/>
        </p:nvSpPr>
        <p:spPr>
          <a:xfrm>
            <a:off x="6299882" y="3682696"/>
            <a:ext cx="19017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b="1" dirty="0">
                <a:solidFill>
                  <a:srgbClr val="FFFFFF"/>
                </a:solidFill>
                <a:latin typeface="Syne Bold" pitchFamily="34" charset="0"/>
                <a:ea typeface="Syne Bold"/>
                <a:cs typeface="Syne Bold" pitchFamily="34" charset="-120"/>
              </a:rPr>
              <a:t>Synthesia</a:t>
            </a:r>
            <a:endParaRPr lang="en-US">
              <a:ea typeface="Syne Bold"/>
              <a:cs typeface="Calibri" panose="020F0502020204030204"/>
            </a:endParaRPr>
          </a:p>
        </p:txBody>
      </p:sp>
      <p:sp>
        <p:nvSpPr>
          <p:cNvPr id="6" name="Text 4"/>
          <p:cNvSpPr/>
          <p:nvPr/>
        </p:nvSpPr>
        <p:spPr>
          <a:xfrm>
            <a:off x="6249083" y="4214693"/>
            <a:ext cx="2015120" cy="2010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/>
                <a:ea typeface="Arimo"/>
                <a:cs typeface="Arimo"/>
              </a:rPr>
              <a:t>Генерация аватаров, 4,000+ ₽/мес. Нет реальных лиц.</a:t>
            </a:r>
            <a:endParaRPr lang="en-US" sz="1400">
              <a:latin typeface="Calibri"/>
              <a:ea typeface="Calibri"/>
              <a:cs typeface="Calibri"/>
            </a:endParaRPr>
          </a:p>
        </p:txBody>
      </p:sp>
      <p:sp>
        <p:nvSpPr>
          <p:cNvPr id="7" name="Text 5"/>
          <p:cNvSpPr/>
          <p:nvPr/>
        </p:nvSpPr>
        <p:spPr>
          <a:xfrm>
            <a:off x="11234835" y="3699629"/>
            <a:ext cx="192207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Syne Bold"/>
                <a:ea typeface="Syne Bold"/>
                <a:cs typeface="Syne Bold" pitchFamily="34" charset="-120"/>
              </a:rPr>
              <a:t>Adobe </a:t>
            </a:r>
            <a:r>
              <a:rPr lang="en-US" b="1" dirty="0">
                <a:solidFill>
                  <a:srgbClr val="FFFFFF"/>
                </a:solidFill>
                <a:latin typeface="Syne Bold"/>
                <a:ea typeface="Syne Bold"/>
                <a:cs typeface="Syne Bold" pitchFamily="34" charset="-120"/>
              </a:rPr>
              <a:t>Premiere</a:t>
            </a:r>
            <a:r>
              <a:rPr lang="en-US" sz="1600" b="1" dirty="0">
                <a:solidFill>
                  <a:srgbClr val="FFFFFF"/>
                </a:solidFill>
                <a:latin typeface="Syne Bold"/>
                <a:ea typeface="Syne Bold"/>
                <a:cs typeface="Syne Bold" pitchFamily="34" charset="-120"/>
              </a:rPr>
              <a:t> Pro</a:t>
            </a:r>
            <a:endParaRPr lang="en-US" sz="1600">
              <a:latin typeface="Syne Bold"/>
              <a:ea typeface="Syne Bold"/>
              <a:cs typeface="Calibri"/>
            </a:endParaRPr>
          </a:p>
        </p:txBody>
      </p:sp>
      <p:sp>
        <p:nvSpPr>
          <p:cNvPr id="8" name="Text 6"/>
          <p:cNvSpPr/>
          <p:nvPr/>
        </p:nvSpPr>
        <p:spPr>
          <a:xfrm>
            <a:off x="11294103" y="4231626"/>
            <a:ext cx="1862720" cy="166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Arimo"/>
                <a:ea typeface="Arimo"/>
                <a:cs typeface="Arimo"/>
              </a:rPr>
              <a:t>Редактирование + перевод, 13,000+ ₽/мес. Сложный интерфейс.</a:t>
            </a:r>
            <a:endParaRPr lang="en-US" sz="1400"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23430"/>
            <a:ext cx="669440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Портрет пользователя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786420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302573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Подросток (B2C)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3521273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Андрей, 15 лет. Хочет уникальный контент, но ограничен бюджет.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4124" y="4765953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6563439" y="5005268"/>
            <a:ext cx="291036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Малая студия (B2B)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63439" y="5500807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Анна, 30 лет. Нужна быстрая адаптация видео для международной аудитории.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0105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Бизнес-модель</a:t>
            </a:r>
            <a:endParaRPr lang="en-US" sz="4400" dirty="0"/>
          </a:p>
        </p:txBody>
      </p:sp>
      <p:sp>
        <p:nvSpPr>
          <p:cNvPr id="5" name="Text 1"/>
          <p:cNvSpPr/>
          <p:nvPr/>
        </p:nvSpPr>
        <p:spPr>
          <a:xfrm>
            <a:off x="6324124" y="3665815"/>
            <a:ext cx="22501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Ценностное предложение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24124" y="4513302"/>
            <a:ext cx="2250162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Переозвучка с липсинком, выбор голоса, перевод на 3 языка.</a:t>
            </a: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933259" y="3665815"/>
            <a:ext cx="22501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Клиентские сегменты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33259" y="4513302"/>
            <a:ext cx="22501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Подростки, студии, образовательные организации.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11542395" y="3665934"/>
            <a:ext cx="225028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Источники дохода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2395" y="4513421"/>
            <a:ext cx="2250281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Freemium, подписка (990 ₽/мес.), профессиональный тариф (2,990 ₽/мес.).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725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4267" y="3504605"/>
            <a:ext cx="5407104" cy="67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MVP за 2 месяца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267" y="4525089"/>
            <a:ext cx="4340543" cy="91916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34058" y="5788938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Месяц 1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1034058" y="6264712"/>
            <a:ext cx="3880961" cy="735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Базовый API, </a:t>
            </a:r>
            <a:r>
              <a:rPr lang="ru-RU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перевод (</a:t>
            </a:r>
            <a:r>
              <a:rPr lang="en-US" sz="1800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English,Russian,Spanish</a:t>
            </a:r>
            <a:r>
              <a:rPr lang="ru-RU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),</a:t>
            </a: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UI с 3 голосами.</a:t>
            </a:r>
            <a:endParaRPr lang="en-US" sz="18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4810" y="4525089"/>
            <a:ext cx="4340662" cy="9191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74600" y="5788938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Месяц 2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374600" y="6264712"/>
            <a:ext cx="3881080" cy="735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Обучение TTS, простой липсинк, тестирование на 50 пользователях.</a:t>
            </a:r>
            <a:endParaRPr lang="en-US" sz="18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5471" y="4525089"/>
            <a:ext cx="4340662" cy="91916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262" y="5788938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После MVP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15262" y="6264712"/>
            <a:ext cx="3881080" cy="1102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Расширение языков, добавление новых голосов, улучшение липсинка.</a:t>
            </a:r>
            <a:endParaRPr lang="en-US" sz="1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D8D95B-7E55-0323-6A3B-44F3C98653F3}"/>
              </a:ext>
            </a:extLst>
          </p:cNvPr>
          <p:cNvSpPr txBox="1"/>
          <p:nvPr/>
        </p:nvSpPr>
        <p:spPr>
          <a:xfrm>
            <a:off x="414720" y="7531579"/>
            <a:ext cx="13800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1" dirty="0">
                <a:solidFill>
                  <a:srgbClr val="D1D5DB"/>
                </a:solidFill>
                <a:effectLst/>
                <a:latin typeface="ui-sans-serif"/>
              </a:rPr>
              <a:t>Пример использования: </a:t>
            </a:r>
            <a:r>
              <a:rPr lang="ru-RU" b="0" i="0" dirty="0">
                <a:solidFill>
                  <a:srgbClr val="D1D5DB"/>
                </a:solidFill>
                <a:effectLst/>
                <a:latin typeface="ui-sans-serif"/>
              </a:rPr>
              <a:t>Школьник Андрей Петров создает оригинальный ролик для ВК, используя свой голос и автоматический перевод.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E0137-91AC-237D-786E-98C66A3D6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5852B77D-21D7-0F5E-B83F-ADB1A8829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72502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0CA4D4FD-3930-EFAD-B73C-97AE8EFA1A97}"/>
              </a:ext>
            </a:extLst>
          </p:cNvPr>
          <p:cNvSpPr/>
          <p:nvPr/>
        </p:nvSpPr>
        <p:spPr>
          <a:xfrm>
            <a:off x="804267" y="3504605"/>
            <a:ext cx="5407104" cy="67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ru-RU" sz="42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Размер рынка</a:t>
            </a:r>
            <a:endParaRPr lang="en-US" sz="4250" dirty="0"/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893C46DF-4782-2F78-4D23-67FE11BE10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267" y="4525089"/>
            <a:ext cx="4340543" cy="919163"/>
          </a:xfrm>
          <a:prstGeom prst="rect">
            <a:avLst/>
          </a:prstGeom>
        </p:spPr>
      </p:pic>
      <p:sp>
        <p:nvSpPr>
          <p:cNvPr id="5" name="Text 1">
            <a:extLst>
              <a:ext uri="{FF2B5EF4-FFF2-40B4-BE49-F238E27FC236}">
                <a16:creationId xmlns:a16="http://schemas.microsoft.com/office/drawing/2014/main" id="{A024EAC8-75B6-E1DE-57B6-13C0C59C9100}"/>
              </a:ext>
            </a:extLst>
          </p:cNvPr>
          <p:cNvSpPr/>
          <p:nvPr/>
        </p:nvSpPr>
        <p:spPr>
          <a:xfrm>
            <a:off x="1034058" y="5788938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TAM</a:t>
            </a:r>
            <a:endParaRPr lang="en-US" sz="210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88569108-1E1C-F72D-F663-17F0358992FF}"/>
              </a:ext>
            </a:extLst>
          </p:cNvPr>
          <p:cNvSpPr/>
          <p:nvPr/>
        </p:nvSpPr>
        <p:spPr>
          <a:xfrm>
            <a:off x="1034058" y="6264712"/>
            <a:ext cx="3880961" cy="735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Глобальный рынок создания цифрового контента (~50 млрд ₽).</a:t>
            </a:r>
            <a:endParaRPr lang="en-US" sz="1800" dirty="0"/>
          </a:p>
        </p:txBody>
      </p:sp>
      <p:pic>
        <p:nvPicPr>
          <p:cNvPr id="7" name="Image 2" descr="preencoded.png">
            <a:extLst>
              <a:ext uri="{FF2B5EF4-FFF2-40B4-BE49-F238E27FC236}">
                <a16:creationId xmlns:a16="http://schemas.microsoft.com/office/drawing/2014/main" id="{02D0B296-257E-EC05-D9FE-837ECF6A1B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4810" y="4525089"/>
            <a:ext cx="4340662" cy="919163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1F2F08CA-77D9-F867-824D-CEA8D2CA4F49}"/>
              </a:ext>
            </a:extLst>
          </p:cNvPr>
          <p:cNvSpPr/>
          <p:nvPr/>
        </p:nvSpPr>
        <p:spPr>
          <a:xfrm>
            <a:off x="5374600" y="5788938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SAM </a:t>
            </a:r>
            <a:endParaRPr lang="en-US" sz="21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870852B1-B01A-E71D-EE13-AF4CDF3194DA}"/>
              </a:ext>
            </a:extLst>
          </p:cNvPr>
          <p:cNvSpPr/>
          <p:nvPr/>
        </p:nvSpPr>
        <p:spPr>
          <a:xfrm>
            <a:off x="5374600" y="6264712"/>
            <a:ext cx="3881080" cy="735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Рынок </a:t>
            </a:r>
            <a:r>
              <a:rPr lang="ru-RU" sz="1800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переозвучки</a:t>
            </a:r>
            <a:r>
              <a:rPr lang="ru-RU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и перевода видео (~5 млрд ₽).</a:t>
            </a:r>
            <a:endParaRPr lang="en-US" sz="1800" dirty="0"/>
          </a:p>
        </p:txBody>
      </p:sp>
      <p:pic>
        <p:nvPicPr>
          <p:cNvPr id="10" name="Image 3" descr="preencoded.png">
            <a:extLst>
              <a:ext uri="{FF2B5EF4-FFF2-40B4-BE49-F238E27FC236}">
                <a16:creationId xmlns:a16="http://schemas.microsoft.com/office/drawing/2014/main" id="{9A7B5BB6-F620-1F50-BCA1-D41C7DDD95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5471" y="4525089"/>
            <a:ext cx="4340662" cy="919163"/>
          </a:xfrm>
          <a:prstGeom prst="rect">
            <a:avLst/>
          </a:prstGeom>
        </p:spPr>
      </p:pic>
      <p:sp>
        <p:nvSpPr>
          <p:cNvPr id="11" name="Text 5">
            <a:extLst>
              <a:ext uri="{FF2B5EF4-FFF2-40B4-BE49-F238E27FC236}">
                <a16:creationId xmlns:a16="http://schemas.microsoft.com/office/drawing/2014/main" id="{F728E144-70CE-D933-DA3C-6056FBE045C6}"/>
              </a:ext>
            </a:extLst>
          </p:cNvPr>
          <p:cNvSpPr/>
          <p:nvPr/>
        </p:nvSpPr>
        <p:spPr>
          <a:xfrm>
            <a:off x="9715262" y="5788938"/>
            <a:ext cx="270355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SOM</a:t>
            </a:r>
            <a:endParaRPr lang="en-US" sz="21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CDC694FE-787E-03DC-A883-28BC8C0FD867}"/>
              </a:ext>
            </a:extLst>
          </p:cNvPr>
          <p:cNvSpPr/>
          <p:nvPr/>
        </p:nvSpPr>
        <p:spPr>
          <a:xfrm>
            <a:off x="9715262" y="6264712"/>
            <a:ext cx="3881080" cy="1102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</a:t>
            </a:r>
            <a:r>
              <a:rPr lang="ru-RU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одростки и малые студии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ru-RU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(~1 млрд ₽).</a:t>
            </a:r>
            <a:endParaRPr lang="en-US" sz="1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8C478E-B18A-6B0A-E043-5A26539DF444}"/>
              </a:ext>
            </a:extLst>
          </p:cNvPr>
          <p:cNvSpPr txBox="1"/>
          <p:nvPr/>
        </p:nvSpPr>
        <p:spPr>
          <a:xfrm>
            <a:off x="414720" y="7531579"/>
            <a:ext cx="13800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1" dirty="0">
                <a:solidFill>
                  <a:srgbClr val="D1D5DB"/>
                </a:solidFill>
                <a:effectLst/>
                <a:latin typeface="ui-sans-serif"/>
              </a:rPr>
              <a:t>Тренды рынка: Рост спроса на креативные инструменты среди молодежи, увеличение производства международного контента.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22919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8244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ru-RU" sz="4400" b="1" dirty="0">
                <a:solidFill>
                  <a:srgbClr val="FFFFFF"/>
                </a:solidFill>
                <a:ea typeface="Syne Bold" pitchFamily="34" charset="-122"/>
              </a:rPr>
              <a:t>Предполагаемая страницы 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950846" y="393870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Главная страница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50846" y="4434244"/>
            <a:ext cx="40789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Регистрация/вход, видеоролик, "Попробуй бесплатно".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5388781" y="393870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Инструментарий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88781" y="4434244"/>
            <a:ext cx="40789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Загрузка видео, выбор языка, выбор голоса.</a:t>
            </a: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9826717" y="393882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Личные ролики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826717" y="4434363"/>
            <a:ext cx="40790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Профиль с роликами, публикация, </a:t>
            </a:r>
            <a:r>
              <a:rPr lang="en-US" sz="1850" dirty="0" err="1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скачивание</a:t>
            </a:r>
            <a:r>
              <a:rPr lang="ru-RU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чат. 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56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162" y="3142298"/>
            <a:ext cx="4848463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Тарифы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303770" y="4057412"/>
            <a:ext cx="22860" cy="3605808"/>
          </a:xfrm>
          <a:prstGeom prst="roundRect">
            <a:avLst>
              <a:gd name="adj" fmla="val 135211"/>
            </a:avLst>
          </a:prstGeom>
          <a:solidFill>
            <a:srgbClr val="44426B"/>
          </a:solidFill>
          <a:ln/>
        </p:spPr>
      </p:sp>
      <p:sp>
        <p:nvSpPr>
          <p:cNvPr id="5" name="Shape 2"/>
          <p:cNvSpPr/>
          <p:nvPr/>
        </p:nvSpPr>
        <p:spPr>
          <a:xfrm>
            <a:off x="6385084" y="4509611"/>
            <a:ext cx="721162" cy="22860"/>
          </a:xfrm>
          <a:prstGeom prst="roundRect">
            <a:avLst>
              <a:gd name="adj" fmla="val 135211"/>
            </a:avLst>
          </a:prstGeom>
          <a:solidFill>
            <a:srgbClr val="44426B"/>
          </a:solidFill>
          <a:ln/>
        </p:spPr>
      </p:sp>
      <p:sp>
        <p:nvSpPr>
          <p:cNvPr id="6" name="Shape 3"/>
          <p:cNvSpPr/>
          <p:nvPr/>
        </p:nvSpPr>
        <p:spPr>
          <a:xfrm>
            <a:off x="7083385" y="4289227"/>
            <a:ext cx="463629" cy="463629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7258407" y="4375547"/>
            <a:ext cx="113467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3757732" y="4263390"/>
            <a:ext cx="242423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Бесплатный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21162" y="4689991"/>
            <a:ext cx="5460802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Свой голос или 3 стандартных, перевод на 3 языка, 25 попыток.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24155" y="5539740"/>
            <a:ext cx="721162" cy="22860"/>
          </a:xfrm>
          <a:prstGeom prst="roundRect">
            <a:avLst>
              <a:gd name="adj" fmla="val 135211"/>
            </a:avLst>
          </a:prstGeom>
          <a:solidFill>
            <a:srgbClr val="44426B"/>
          </a:solidFill>
          <a:ln/>
        </p:spPr>
      </p:sp>
      <p:sp>
        <p:nvSpPr>
          <p:cNvPr id="11" name="Shape 8"/>
          <p:cNvSpPr/>
          <p:nvPr/>
        </p:nvSpPr>
        <p:spPr>
          <a:xfrm>
            <a:off x="7083385" y="5319355"/>
            <a:ext cx="463629" cy="463629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2" name="Text 9"/>
          <p:cNvSpPr/>
          <p:nvPr/>
        </p:nvSpPr>
        <p:spPr>
          <a:xfrm>
            <a:off x="7224474" y="5405676"/>
            <a:ext cx="181451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8448437" y="5293519"/>
            <a:ext cx="3315176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Стандартный (990 ₽/мес.)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448437" y="5720120"/>
            <a:ext cx="5460802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Полнометражные фильмы, 10+ голосов, перевод на доп. языки.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385084" y="6466880"/>
            <a:ext cx="721162" cy="22860"/>
          </a:xfrm>
          <a:prstGeom prst="roundRect">
            <a:avLst>
              <a:gd name="adj" fmla="val 135211"/>
            </a:avLst>
          </a:prstGeom>
          <a:solidFill>
            <a:srgbClr val="44426B"/>
          </a:solidFill>
          <a:ln/>
        </p:spPr>
      </p:sp>
      <p:sp>
        <p:nvSpPr>
          <p:cNvPr id="16" name="Shape 13"/>
          <p:cNvSpPr/>
          <p:nvPr/>
        </p:nvSpPr>
        <p:spPr>
          <a:xfrm>
            <a:off x="7083385" y="6246495"/>
            <a:ext cx="463629" cy="463629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7" name="Text 14"/>
          <p:cNvSpPr/>
          <p:nvPr/>
        </p:nvSpPr>
        <p:spPr>
          <a:xfrm>
            <a:off x="7221974" y="6332815"/>
            <a:ext cx="186452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1839754" y="6220658"/>
            <a:ext cx="4342209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Профессиональный (2,990 ₽/мес.)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21162" y="6647259"/>
            <a:ext cx="5460802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Настройка голоса, безлимитный трафик, эксклюзивные голоса.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670</Words>
  <Application>Microsoft Office PowerPoint</Application>
  <PresentationFormat>Произвольный</PresentationFormat>
  <Paragraphs>128</Paragraphs>
  <Slides>15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Times New Roman</vt:lpstr>
      <vt:lpstr>Arial</vt:lpstr>
      <vt:lpstr>ui-sans-serif</vt:lpstr>
      <vt:lpstr>Arimo</vt:lpstr>
      <vt:lpstr>Calibri</vt:lpstr>
      <vt:lpstr>Syne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mary vasil</cp:lastModifiedBy>
  <cp:revision>193</cp:revision>
  <dcterms:created xsi:type="dcterms:W3CDTF">2025-03-02T11:33:45Z</dcterms:created>
  <dcterms:modified xsi:type="dcterms:W3CDTF">2025-03-03T11:01:48Z</dcterms:modified>
</cp:coreProperties>
</file>